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9" r:id="rId3"/>
    <p:sldId id="267" r:id="rId4"/>
    <p:sldId id="260" r:id="rId5"/>
    <p:sldId id="261" r:id="rId6"/>
    <p:sldId id="262" r:id="rId7"/>
    <p:sldId id="263" r:id="rId8"/>
    <p:sldId id="265" r:id="rId9"/>
    <p:sldId id="264" r:id="rId10"/>
    <p:sldId id="270" r:id="rId11"/>
    <p:sldId id="271" r:id="rId12"/>
    <p:sldId id="272" r:id="rId13"/>
    <p:sldId id="273" r:id="rId14"/>
    <p:sldId id="266" r:id="rId15"/>
  </p:sldIdLst>
  <p:sldSz cx="9144000" cy="6858000" type="screen4x3"/>
  <p:notesSz cx="6797675" cy="987425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EEB20-7BFD-4AC1-99DB-EA8C8BB0695A}" type="datetimeFigureOut">
              <a:rPr lang="hu-HU" smtClean="0"/>
              <a:t>2022.11.09.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44BF7-DD09-4176-AD3E-D5212813ED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7998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63763-121D-4391-8CBF-73D491306F46}" type="datetimeFigureOut">
              <a:rPr lang="hu-HU" smtClean="0"/>
              <a:t>2022.11.09.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285EF-EED8-4DFF-BD6E-666AB086E8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3393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8797-79E2-401A-89AD-63C24E544C22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27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2334E-A572-43B5-B8F0-464807F8C7B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3669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6259-B05A-464E-894A-F39656004869}" type="datetimeFigureOut">
              <a:rPr lang="hu-HU" smtClean="0"/>
              <a:t>2022.11.09.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6E4-1F62-406E-B82E-60E0EBF5DE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076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6259-B05A-464E-894A-F39656004869}" type="datetimeFigureOut">
              <a:rPr lang="hu-HU" smtClean="0"/>
              <a:t>2022.11.09.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6E4-1F62-406E-B82E-60E0EBF5DE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318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6259-B05A-464E-894A-F39656004869}" type="datetimeFigureOut">
              <a:rPr lang="hu-HU" smtClean="0"/>
              <a:t>2022.11.09.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6E4-1F62-406E-B82E-60E0EBF5DE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814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6259-B05A-464E-894A-F39656004869}" type="datetimeFigureOut">
              <a:rPr lang="hu-HU" smtClean="0"/>
              <a:t>2022.11.09.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6E4-1F62-406E-B82E-60E0EBF5DE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039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6259-B05A-464E-894A-F39656004869}" type="datetimeFigureOut">
              <a:rPr lang="hu-HU" smtClean="0"/>
              <a:t>2022.11.09.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6E4-1F62-406E-B82E-60E0EBF5DE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362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6259-B05A-464E-894A-F39656004869}" type="datetimeFigureOut">
              <a:rPr lang="hu-HU" smtClean="0"/>
              <a:t>2022.11.09.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6E4-1F62-406E-B82E-60E0EBF5DE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137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6259-B05A-464E-894A-F39656004869}" type="datetimeFigureOut">
              <a:rPr lang="hu-HU" smtClean="0"/>
              <a:t>2022.11.09.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6E4-1F62-406E-B82E-60E0EBF5DE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311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6259-B05A-464E-894A-F39656004869}" type="datetimeFigureOut">
              <a:rPr lang="hu-HU" smtClean="0"/>
              <a:t>2022.11.09.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6E4-1F62-406E-B82E-60E0EBF5DE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561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6259-B05A-464E-894A-F39656004869}" type="datetimeFigureOut">
              <a:rPr lang="hu-HU" smtClean="0"/>
              <a:t>2022.11.09.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6E4-1F62-406E-B82E-60E0EBF5DE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933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6259-B05A-464E-894A-F39656004869}" type="datetimeFigureOut">
              <a:rPr lang="hu-HU" smtClean="0"/>
              <a:t>2022.11.09.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6E4-1F62-406E-B82E-60E0EBF5DE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047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6259-B05A-464E-894A-F39656004869}" type="datetimeFigureOut">
              <a:rPr lang="hu-HU" smtClean="0"/>
              <a:t>2022.11.09.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6E4-1F62-406E-B82E-60E0EBF5DE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405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06259-B05A-464E-894A-F39656004869}" type="datetimeFigureOut">
              <a:rPr lang="hu-HU" smtClean="0"/>
              <a:t>2022.11.09.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C76E4-1F62-406E-B82E-60E0EBF5DE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34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Donációs A4 szóró_Page_1"/>
          <p:cNvPicPr>
            <a:picLocks noChangeAspect="1" noChangeArrowheads="1"/>
          </p:cNvPicPr>
          <p:nvPr/>
        </p:nvPicPr>
        <p:blipFill>
          <a:blip r:embed="rId3" cstate="print"/>
          <a:srcRect l="65971" t="476" b="44705"/>
          <a:stretch>
            <a:fillRect/>
          </a:stretch>
        </p:blipFill>
        <p:spPr bwMode="auto">
          <a:xfrm>
            <a:off x="4849" y="1"/>
            <a:ext cx="37496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4" y="3716340"/>
            <a:ext cx="25209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11"/>
          <p:cNvSpPr>
            <a:spLocks noChangeArrowheads="1"/>
          </p:cNvSpPr>
          <p:nvPr/>
        </p:nvSpPr>
        <p:spPr bwMode="auto">
          <a:xfrm>
            <a:off x="2051051" y="4508500"/>
            <a:ext cx="417671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sz="2000" b="1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hu-HU" sz="2000" b="1" dirty="0" smtClean="0">
                <a:solidFill>
                  <a:srgbClr val="000000"/>
                </a:solidFill>
              </a:rPr>
              <a:t>Deme Orsolya</a:t>
            </a:r>
            <a:endParaRPr lang="hu-HU" sz="2000" b="1" u="sng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hu-HU" sz="1600" dirty="0">
                <a:solidFill>
                  <a:srgbClr val="000000"/>
                </a:solidFill>
              </a:rPr>
              <a:t>Országos Vérellátó Szolgálat,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hu-HU" sz="1600" dirty="0">
                <a:solidFill>
                  <a:srgbClr val="000000"/>
                </a:solidFill>
              </a:rPr>
              <a:t>Szervkoordinációs Iroda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hu-HU" sz="1600" i="1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hu-HU" sz="1600" i="1" dirty="0">
                <a:solidFill>
                  <a:srgbClr val="000000"/>
                </a:solidFill>
              </a:rPr>
              <a:t>Budapest, </a:t>
            </a:r>
            <a:r>
              <a:rPr lang="hu-HU" sz="1600" i="1" dirty="0" smtClean="0">
                <a:solidFill>
                  <a:srgbClr val="000000"/>
                </a:solidFill>
              </a:rPr>
              <a:t>2022. 11. 10.</a:t>
            </a:r>
            <a:endParaRPr lang="hu-HU" sz="1600" i="1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hu-HU" sz="1600" i="1" dirty="0">
                <a:solidFill>
                  <a:srgbClr val="000000"/>
                </a:solidFill>
              </a:rPr>
              <a:t>Semmelweis Egyetem </a:t>
            </a:r>
            <a:r>
              <a:rPr lang="hu-HU" sz="1600" i="1" dirty="0" smtClean="0">
                <a:solidFill>
                  <a:srgbClr val="000000"/>
                </a:solidFill>
              </a:rPr>
              <a:t>Egészségtudományi </a:t>
            </a:r>
            <a:r>
              <a:rPr lang="hu-HU" sz="1600" i="1" dirty="0">
                <a:solidFill>
                  <a:srgbClr val="000000"/>
                </a:solidFill>
              </a:rPr>
              <a:t>Kar</a:t>
            </a:r>
          </a:p>
        </p:txBody>
      </p:sp>
      <p:sp>
        <p:nvSpPr>
          <p:cNvPr id="2053" name="Cím 13"/>
          <p:cNvSpPr>
            <a:spLocks noGrp="1"/>
          </p:cNvSpPr>
          <p:nvPr>
            <p:ph type="ctrTitle"/>
          </p:nvPr>
        </p:nvSpPr>
        <p:spPr>
          <a:xfrm>
            <a:off x="3348039" y="620713"/>
            <a:ext cx="5795962" cy="2808287"/>
          </a:xfrm>
        </p:spPr>
        <p:txBody>
          <a:bodyPr/>
          <a:lstStyle/>
          <a:p>
            <a:r>
              <a:rPr lang="hu-HU" sz="3600" b="1" dirty="0">
                <a:solidFill>
                  <a:srgbClr val="C00000"/>
                </a:solidFill>
              </a:rPr>
              <a:t>Recipiens koordináció </a:t>
            </a:r>
            <a:endParaRPr lang="hu-HU" sz="3600" dirty="0">
              <a:solidFill>
                <a:srgbClr val="C00000"/>
              </a:solidFill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5" name="Szövegdoboz 14"/>
          <p:cNvSpPr txBox="1">
            <a:spLocks noChangeArrowheads="1"/>
          </p:cNvSpPr>
          <p:nvPr/>
        </p:nvSpPr>
        <p:spPr bwMode="auto">
          <a:xfrm>
            <a:off x="5903914" y="6453188"/>
            <a:ext cx="3240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2000" dirty="0" err="1">
                <a:solidFill>
                  <a:prstClr val="white"/>
                </a:solidFill>
              </a:rPr>
              <a:t>www.ovsz.hu</a:t>
            </a:r>
            <a:r>
              <a:rPr lang="hu-HU" sz="2000" dirty="0">
                <a:solidFill>
                  <a:prstClr val="white"/>
                </a:solidFill>
              </a:rPr>
              <a:t>/</a:t>
            </a:r>
            <a:r>
              <a:rPr lang="hu-HU" sz="2000" dirty="0" err="1">
                <a:solidFill>
                  <a:prstClr val="white"/>
                </a:solidFill>
              </a:rPr>
              <a:t>szervdonacio</a:t>
            </a:r>
            <a:r>
              <a:rPr lang="hu-HU" sz="200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2056" name="Kép 15" descr="hutotaska_atada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8500"/>
            <a:ext cx="20208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4" y="4508500"/>
            <a:ext cx="291623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Kép 11" descr="szerv logo magyar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6448427"/>
            <a:ext cx="20542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hu-H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2" name="Kép 9" descr="szerv logo magyar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188"/>
            <a:ext cx="20304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zövegdoboz 12"/>
          <p:cNvSpPr txBox="1">
            <a:spLocks noChangeArrowheads="1"/>
          </p:cNvSpPr>
          <p:nvPr/>
        </p:nvSpPr>
        <p:spPr bwMode="auto">
          <a:xfrm>
            <a:off x="5903913" y="6453188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hu-HU" altLang="hu-HU" sz="2000">
                <a:solidFill>
                  <a:prstClr val="white"/>
                </a:solidFill>
              </a:rPr>
              <a:t>www.ovsz.hu/szervdonacio </a:t>
            </a:r>
          </a:p>
        </p:txBody>
      </p:sp>
    </p:spTree>
    <p:extLst>
      <p:ext uri="{BB962C8B-B14F-4D97-AF65-F5344CB8AC3E}">
        <p14:creationId xmlns:p14="http://schemas.microsoft.com/office/powerpoint/2010/main" val="4161533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4000" b="1" dirty="0" err="1" smtClean="0">
                <a:solidFill>
                  <a:srgbClr val="C00000"/>
                </a:solidFill>
              </a:rPr>
              <a:t>Fogalommeghatározások</a:t>
            </a:r>
            <a:r>
              <a:rPr lang="hu-HU" altLang="hu-HU" sz="40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113337"/>
          </a:xfrm>
        </p:spPr>
        <p:txBody>
          <a:bodyPr rtlCol="0">
            <a:normAutofit fontScale="77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b="1" dirty="0" smtClean="0"/>
              <a:t>„súlyos káros esemény”</a:t>
            </a:r>
            <a:r>
              <a:rPr lang="hu-HU" dirty="0" smtClean="0"/>
              <a:t>: az adományozástól a beültetésig terjedő lánc bármely szakaszához kapcsolódó nem kívánt és váratlan esemény, amely fertőző betegség átviteléhez, a </a:t>
            </a:r>
            <a:r>
              <a:rPr lang="hu-HU" b="1" dirty="0" smtClean="0"/>
              <a:t>betegek</a:t>
            </a:r>
            <a:r>
              <a:rPr lang="hu-HU" dirty="0" smtClean="0"/>
              <a:t> halálához vagy életveszélyes, rokkant vagy cselekvőképtelen állapotához </a:t>
            </a:r>
            <a:r>
              <a:rPr lang="hu-HU" b="1" dirty="0" smtClean="0"/>
              <a:t>vezethet</a:t>
            </a:r>
            <a:r>
              <a:rPr lang="hu-HU" dirty="0" smtClean="0"/>
              <a:t>, vagy amely kórházi kezelést vagy betegséget eredményez, vagy azt meghosszabbítja;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b="1" dirty="0" smtClean="0"/>
              <a:t>„súlyos szövődmény”</a:t>
            </a:r>
            <a:r>
              <a:rPr lang="hu-HU" dirty="0" smtClean="0"/>
              <a:t>: az adományozástól a beültetésig terjedő lánc bármely szakaszához kapcsolódhat, olyan nem szándékolt reakció az </a:t>
            </a:r>
            <a:r>
              <a:rPr lang="hu-HU" b="1" dirty="0" smtClean="0"/>
              <a:t>élő donor vagy a recipiens </a:t>
            </a:r>
            <a:r>
              <a:rPr lang="hu-HU" dirty="0" smtClean="0"/>
              <a:t>szervezetében, beleértve valamely fertőző betegség átvitelét is, amely halálos, életveszélyes, rokkantságot vagy cselekvőképtelenséget </a:t>
            </a:r>
            <a:r>
              <a:rPr lang="hu-HU" b="1" dirty="0" smtClean="0"/>
              <a:t>okoz</a:t>
            </a:r>
            <a:r>
              <a:rPr lang="hu-HU" dirty="0" smtClean="0"/>
              <a:t>, vagy amely kórházi kezelést vagy betegséget eredményez, vagy azt meghosszabbítja;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Szövegdoboz 14"/>
          <p:cNvSpPr txBox="1">
            <a:spLocks noChangeArrowheads="1"/>
          </p:cNvSpPr>
          <p:nvPr/>
        </p:nvSpPr>
        <p:spPr bwMode="auto">
          <a:xfrm>
            <a:off x="5724129" y="6453188"/>
            <a:ext cx="33123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err="1">
                <a:solidFill>
                  <a:srgbClr val="FFFFFF"/>
                </a:solidFill>
              </a:rPr>
              <a:t>www.ovsz.hu</a:t>
            </a:r>
            <a:r>
              <a:rPr lang="hu-HU" altLang="hu-HU" sz="2000" dirty="0">
                <a:solidFill>
                  <a:srgbClr val="FFFFFF"/>
                </a:solidFill>
              </a:rPr>
              <a:t>/</a:t>
            </a:r>
            <a:r>
              <a:rPr lang="hu-HU" altLang="hu-HU" sz="2000" dirty="0" err="1">
                <a:solidFill>
                  <a:srgbClr val="FFFFFF"/>
                </a:solidFill>
              </a:rPr>
              <a:t>szervdonacio</a:t>
            </a:r>
            <a:r>
              <a:rPr lang="hu-HU" altLang="hu-HU" sz="20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9" name="Kép 11" descr="szerv logo magy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8425"/>
            <a:ext cx="20542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Cím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eaLnBrk="1" hangingPunct="1"/>
            <a:r>
              <a:rPr lang="hu-HU" altLang="hu-HU" sz="3600" b="1" dirty="0" smtClean="0">
                <a:solidFill>
                  <a:srgbClr val="C00000"/>
                </a:solidFill>
              </a:rPr>
              <a:t>EU irányelvek magyarországi implementációja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008188" y="4941888"/>
            <a:ext cx="5127625" cy="132343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C00000"/>
                </a:solidFill>
                <a:cs typeface="Arial" charset="0"/>
              </a:rPr>
              <a:t>18/1998. (XII. 27.) </a:t>
            </a:r>
            <a:r>
              <a:rPr lang="hu-HU" sz="1600" b="1" dirty="0" smtClean="0">
                <a:solidFill>
                  <a:srgbClr val="C00000"/>
                </a:solidFill>
                <a:cs typeface="Arial" charset="0"/>
              </a:rPr>
              <a:t>Korm. rendelet</a:t>
            </a:r>
            <a:r>
              <a:rPr lang="en-US" sz="1600" b="1" dirty="0" smtClean="0">
                <a:solidFill>
                  <a:srgbClr val="C00000"/>
                </a:solidFill>
                <a:cs typeface="Arial" charset="0"/>
              </a:rPr>
              <a:t> </a:t>
            </a:r>
            <a:endParaRPr lang="en-US" sz="1600" b="1" dirty="0">
              <a:solidFill>
                <a:srgbClr val="C00000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600" dirty="0" smtClean="0"/>
              <a:t>a </a:t>
            </a:r>
            <a:r>
              <a:rPr lang="hu-HU" sz="1600" dirty="0"/>
              <a:t>szerv- és szövetátültetésre, valamint </a:t>
            </a:r>
            <a:r>
              <a:rPr lang="hu-HU" sz="1600" dirty="0" smtClean="0"/>
              <a:t>tárolásra </a:t>
            </a:r>
            <a:r>
              <a:rPr lang="hu-HU" sz="1600" dirty="0"/>
              <a:t>és egyes kórszövettani vizsgálatokra vonatkozó </a:t>
            </a:r>
            <a:r>
              <a:rPr lang="hu-HU" sz="1600" dirty="0" smtClean="0"/>
              <a:t>rendelkezések </a:t>
            </a:r>
            <a:endParaRPr lang="hu-HU" sz="1600" dirty="0">
              <a:solidFill>
                <a:srgbClr val="C00000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hu-HU" sz="1600" b="1" dirty="0">
                <a:solidFill>
                  <a:srgbClr val="C00000"/>
                </a:solidFill>
                <a:cs typeface="Arial" charset="0"/>
              </a:rPr>
              <a:t>1997. évi CLIV. törvény az egészségügyről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/>
              <a:t>XI.</a:t>
            </a:r>
            <a:r>
              <a:rPr lang="hu-HU" sz="1600" dirty="0"/>
              <a:t> Fejezet </a:t>
            </a:r>
            <a:r>
              <a:rPr lang="en-US" sz="1600" dirty="0"/>
              <a:t> </a:t>
            </a:r>
            <a:r>
              <a:rPr lang="hu-HU" sz="1600" dirty="0"/>
              <a:t>Szerv- és szövetátültetés</a:t>
            </a:r>
            <a:endParaRPr lang="en-US" sz="1600" dirty="0"/>
          </a:p>
        </p:txBody>
      </p:sp>
      <p:sp>
        <p:nvSpPr>
          <p:cNvPr id="6" name="Lefelé nyíl 5"/>
          <p:cNvSpPr/>
          <p:nvPr/>
        </p:nvSpPr>
        <p:spPr>
          <a:xfrm>
            <a:off x="2411413" y="2074863"/>
            <a:ext cx="865187" cy="27940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2" name="Lefelé nyíl 11"/>
          <p:cNvSpPr/>
          <p:nvPr/>
        </p:nvSpPr>
        <p:spPr>
          <a:xfrm>
            <a:off x="4140200" y="4292600"/>
            <a:ext cx="863600" cy="57626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3" name="Lefelé nyíl 12"/>
          <p:cNvSpPr/>
          <p:nvPr/>
        </p:nvSpPr>
        <p:spPr>
          <a:xfrm>
            <a:off x="4140200" y="2074863"/>
            <a:ext cx="863600" cy="63341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7168"/>
            <a:ext cx="5662251" cy="10196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93" y="2203662"/>
            <a:ext cx="2205867" cy="37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810" y="2132510"/>
            <a:ext cx="1774205" cy="62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64869"/>
            <a:ext cx="5041206" cy="14972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933" y="1124744"/>
            <a:ext cx="2360582" cy="159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251225" y="3111959"/>
            <a:ext cx="2232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/>
              <a:t>12/2012. (VIII.6</a:t>
            </a:r>
            <a:r>
              <a:rPr lang="hu-HU" sz="1600" dirty="0" smtClean="0"/>
              <a:t>.)</a:t>
            </a:r>
          </a:p>
          <a:p>
            <a:pPr algn="ctr"/>
            <a:r>
              <a:rPr lang="hu-HU" sz="1600" dirty="0" smtClean="0"/>
              <a:t> Korm. rendelet</a:t>
            </a:r>
          </a:p>
        </p:txBody>
      </p:sp>
      <p:sp>
        <p:nvSpPr>
          <p:cNvPr id="19" name="Téglalap 18"/>
          <p:cNvSpPr/>
          <p:nvPr/>
        </p:nvSpPr>
        <p:spPr>
          <a:xfrm>
            <a:off x="5076056" y="4291603"/>
            <a:ext cx="2232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/>
              <a:t>41/2013. (VI. 17</a:t>
            </a:r>
            <a:r>
              <a:rPr lang="hu-HU" sz="1600" dirty="0" smtClean="0"/>
              <a:t>.) </a:t>
            </a:r>
          </a:p>
          <a:p>
            <a:pPr algn="ctr"/>
            <a:r>
              <a:rPr lang="hu-HU" sz="1600" dirty="0" smtClean="0"/>
              <a:t>Korm. rendelet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Szövegdoboz 14"/>
          <p:cNvSpPr txBox="1">
            <a:spLocks noChangeArrowheads="1"/>
          </p:cNvSpPr>
          <p:nvPr/>
        </p:nvSpPr>
        <p:spPr bwMode="auto">
          <a:xfrm>
            <a:off x="5724129" y="6453188"/>
            <a:ext cx="33123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err="1">
                <a:solidFill>
                  <a:srgbClr val="FFFFFF"/>
                </a:solidFill>
              </a:rPr>
              <a:t>www.ovsz.hu</a:t>
            </a:r>
            <a:r>
              <a:rPr lang="hu-HU" altLang="hu-HU" sz="2000" dirty="0">
                <a:solidFill>
                  <a:srgbClr val="FFFFFF"/>
                </a:solidFill>
              </a:rPr>
              <a:t>/</a:t>
            </a:r>
            <a:r>
              <a:rPr lang="hu-HU" altLang="hu-HU" sz="2000" dirty="0" err="1">
                <a:solidFill>
                  <a:srgbClr val="FFFFFF"/>
                </a:solidFill>
              </a:rPr>
              <a:t>szervdonacio</a:t>
            </a:r>
            <a:r>
              <a:rPr lang="hu-HU" altLang="hu-HU" sz="20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0" name="Kép 11" descr="szerv logo magya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8425"/>
            <a:ext cx="20542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0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8958"/>
          </a:xfrm>
        </p:spPr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</a:rPr>
              <a:t>Hazai jogszabályok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sz="2800" dirty="0" smtClean="0"/>
              <a:t>1997. évi CLIV. törvény az egészségügyről</a:t>
            </a:r>
          </a:p>
          <a:p>
            <a:pPr algn="just"/>
            <a:r>
              <a:rPr lang="hu-HU" sz="2800" b="1" dirty="0"/>
              <a:t>18/1998. (XII. 27.) EüM </a:t>
            </a:r>
            <a:r>
              <a:rPr lang="hu-HU" sz="2800" dirty="0" smtClean="0"/>
              <a:t>rendelet az </a:t>
            </a:r>
            <a:r>
              <a:rPr lang="hu-HU" sz="2800" dirty="0"/>
              <a:t>egészségügyről szóló 1997. évi CLIV. törvénynek a szerv- és szövetátültetésre, valamint </a:t>
            </a:r>
            <a:r>
              <a:rPr lang="hu-HU" sz="2800" dirty="0" err="1"/>
              <a:t>-tárolásra</a:t>
            </a:r>
            <a:r>
              <a:rPr lang="hu-HU" sz="2800" dirty="0"/>
              <a:t> és egyes kórszövettani vizsgálatokra vonatkozó rendelkezései </a:t>
            </a:r>
            <a:r>
              <a:rPr lang="hu-HU" sz="2800" dirty="0" smtClean="0"/>
              <a:t>végrehajtásáról ( a </a:t>
            </a:r>
            <a:r>
              <a:rPr lang="en-US" sz="2800" dirty="0" smtClean="0"/>
              <a:t>2010/53/EU</a:t>
            </a:r>
            <a:r>
              <a:rPr lang="hu-HU" sz="2800" dirty="0" smtClean="0"/>
              <a:t> irányelv implementációja a 12/2012. (VIII.6)  Korm. Rendelet által; </a:t>
            </a:r>
            <a:r>
              <a:rPr lang="hu-HU" sz="2800" dirty="0"/>
              <a:t>a</a:t>
            </a:r>
            <a:r>
              <a:rPr lang="en-US" sz="2800" dirty="0" smtClean="0"/>
              <a:t> 2012/25/EU </a:t>
            </a:r>
            <a:r>
              <a:rPr lang="hu-HU" sz="2800" dirty="0" smtClean="0"/>
              <a:t>irányelv implementációja a 41/2013. (VI. 17.) Korm. </a:t>
            </a:r>
            <a:r>
              <a:rPr lang="hu-HU" sz="2800" dirty="0"/>
              <a:t>r</a:t>
            </a:r>
            <a:r>
              <a:rPr lang="hu-HU" sz="2800" dirty="0" smtClean="0"/>
              <a:t>endelet által)</a:t>
            </a:r>
          </a:p>
          <a:p>
            <a:pPr algn="just"/>
            <a:r>
              <a:rPr lang="hu-HU" sz="2800" dirty="0" smtClean="0"/>
              <a:t>3/2005. (II. 10.) EüM. rendelet az emberi vér és vérkomponensek gyűjtésére, vizsgálatára, feldolgozására, tárolására és elosztására vonatkozó minőségi és biztonsági előírásokról, valamint ezek egyes technikai követelményeiről </a:t>
            </a:r>
          </a:p>
          <a:p>
            <a:pPr algn="just"/>
            <a:r>
              <a:rPr lang="hu-HU" sz="2800" dirty="0" smtClean="0"/>
              <a:t>33/2013</a:t>
            </a:r>
            <a:r>
              <a:rPr lang="hu-HU" sz="2800" dirty="0"/>
              <a:t>. (V. 10.) EMMI rendelet az egészségügyi szolgáltatók hatósági szakfelügyeletéről, szakmai minőségértékeléséről és a minőségügyi </a:t>
            </a:r>
            <a:r>
              <a:rPr lang="hu-HU" sz="2800" dirty="0" smtClean="0"/>
              <a:t>vezetőkről</a:t>
            </a:r>
            <a:endParaRPr lang="en-US" sz="2400" dirty="0"/>
          </a:p>
          <a:p>
            <a:pPr algn="just"/>
            <a:endParaRPr lang="hu-HU" sz="24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Szövegdoboz 14"/>
          <p:cNvSpPr txBox="1">
            <a:spLocks noChangeArrowheads="1"/>
          </p:cNvSpPr>
          <p:nvPr/>
        </p:nvSpPr>
        <p:spPr bwMode="auto">
          <a:xfrm>
            <a:off x="5724129" y="6453188"/>
            <a:ext cx="33123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err="1">
                <a:solidFill>
                  <a:srgbClr val="FFFFFF"/>
                </a:solidFill>
              </a:rPr>
              <a:t>www.ovsz.hu</a:t>
            </a:r>
            <a:r>
              <a:rPr lang="hu-HU" altLang="hu-HU" sz="2000" dirty="0">
                <a:solidFill>
                  <a:srgbClr val="FFFFFF"/>
                </a:solidFill>
              </a:rPr>
              <a:t>/</a:t>
            </a:r>
            <a:r>
              <a:rPr lang="hu-HU" altLang="hu-HU" sz="2000" dirty="0" err="1">
                <a:solidFill>
                  <a:srgbClr val="FFFFFF"/>
                </a:solidFill>
              </a:rPr>
              <a:t>szervdonacio</a:t>
            </a:r>
            <a:r>
              <a:rPr lang="hu-HU" altLang="hu-HU" sz="20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" name="Kép 11" descr="szerv logo magy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8425"/>
            <a:ext cx="20542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>
            <a:off x="3708400" y="2205038"/>
            <a:ext cx="4751388" cy="16557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267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hu-HU" altLang="hu-HU" b="1" smtClean="0">
                <a:solidFill>
                  <a:srgbClr val="C00000"/>
                </a:solidFill>
              </a:rPr>
              <a:t>SAE/R folyamat menedzsment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867400" y="1341438"/>
            <a:ext cx="266541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800" b="1" dirty="0">
                <a:solidFill>
                  <a:srgbClr val="C00000"/>
                </a:solidFill>
                <a:latin typeface="+mn-lt"/>
              </a:rPr>
              <a:t>SAE/R észlelése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916238" y="1341438"/>
            <a:ext cx="280828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800" b="1" dirty="0" err="1">
                <a:latin typeface="+mn-lt"/>
              </a:rPr>
              <a:t>Eü</a:t>
            </a:r>
            <a:r>
              <a:rPr lang="hu-HU" sz="2800" b="1" dirty="0">
                <a:latin typeface="+mn-lt"/>
              </a:rPr>
              <a:t>. szolgáltató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916238" y="2781300"/>
            <a:ext cx="280828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800" b="1" dirty="0">
                <a:solidFill>
                  <a:srgbClr val="008000"/>
                </a:solidFill>
                <a:latin typeface="+mn-lt"/>
              </a:rPr>
              <a:t>OVSZ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5651500" y="2205038"/>
            <a:ext cx="201612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800" b="1" dirty="0" smtClean="0">
                <a:solidFill>
                  <a:srgbClr val="008000"/>
                </a:solidFill>
                <a:latin typeface="+mn-lt"/>
              </a:rPr>
              <a:t>EMMI</a:t>
            </a:r>
            <a:endParaRPr lang="hu-HU" sz="28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23850" y="3357563"/>
            <a:ext cx="280828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800" b="1" dirty="0" err="1">
                <a:latin typeface="+mn-lt"/>
              </a:rPr>
              <a:t>Tx</a:t>
            </a:r>
            <a:r>
              <a:rPr lang="hu-HU" sz="2800" b="1" dirty="0">
                <a:latin typeface="+mn-lt"/>
              </a:rPr>
              <a:t> központ 2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23850" y="2205038"/>
            <a:ext cx="280828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800" b="1" dirty="0" err="1">
                <a:latin typeface="+mn-lt"/>
              </a:rPr>
              <a:t>Tx</a:t>
            </a:r>
            <a:r>
              <a:rPr lang="hu-HU" sz="2800" b="1" dirty="0">
                <a:latin typeface="+mn-lt"/>
              </a:rPr>
              <a:t> központ 1</a:t>
            </a:r>
          </a:p>
        </p:txBody>
      </p:sp>
      <p:sp>
        <p:nvSpPr>
          <p:cNvPr id="12" name="Téglalap 11"/>
          <p:cNvSpPr/>
          <p:nvPr/>
        </p:nvSpPr>
        <p:spPr>
          <a:xfrm>
            <a:off x="3132138" y="1341438"/>
            <a:ext cx="5327650" cy="5032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" name="Lefelé nyíl 12"/>
          <p:cNvSpPr/>
          <p:nvPr/>
        </p:nvSpPr>
        <p:spPr>
          <a:xfrm>
            <a:off x="4211638" y="1916113"/>
            <a:ext cx="215900" cy="936625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" name="Lefelé nyíl 13"/>
          <p:cNvSpPr/>
          <p:nvPr/>
        </p:nvSpPr>
        <p:spPr>
          <a:xfrm rot="14842272">
            <a:off x="5276057" y="2150269"/>
            <a:ext cx="215900" cy="1201737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" name="Lefelé nyíl 14"/>
          <p:cNvSpPr/>
          <p:nvPr/>
        </p:nvSpPr>
        <p:spPr>
          <a:xfrm rot="4074844">
            <a:off x="3187700" y="2794000"/>
            <a:ext cx="217488" cy="1201738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" name="Lefelé nyíl 16"/>
          <p:cNvSpPr/>
          <p:nvPr/>
        </p:nvSpPr>
        <p:spPr>
          <a:xfrm rot="6852695">
            <a:off x="3183732" y="2164556"/>
            <a:ext cx="215900" cy="1201737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" name="Lefelé nyíl 17"/>
          <p:cNvSpPr/>
          <p:nvPr/>
        </p:nvSpPr>
        <p:spPr>
          <a:xfrm rot="17718479">
            <a:off x="5268913" y="2751138"/>
            <a:ext cx="215900" cy="120015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5717152" y="3244790"/>
            <a:ext cx="288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000" b="1" dirty="0" smtClean="0">
                <a:solidFill>
                  <a:srgbClr val="008000"/>
                </a:solidFill>
                <a:latin typeface="+mn-lt"/>
              </a:rPr>
              <a:t>Országos </a:t>
            </a:r>
            <a:r>
              <a:rPr lang="hu-HU" sz="2000" b="1" dirty="0" err="1" smtClean="0">
                <a:solidFill>
                  <a:srgbClr val="008000"/>
                </a:solidFill>
                <a:latin typeface="+mn-lt"/>
              </a:rPr>
              <a:t>tisztifőorvos</a:t>
            </a:r>
            <a:endParaRPr lang="hu-HU" sz="20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79388" y="4365625"/>
            <a:ext cx="302418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800" b="1" dirty="0">
                <a:solidFill>
                  <a:schemeClr val="tx2"/>
                </a:solidFill>
                <a:latin typeface="+mn-lt"/>
              </a:rPr>
              <a:t>EUROTRANSPLANT</a:t>
            </a:r>
          </a:p>
        </p:txBody>
      </p:sp>
      <p:sp>
        <p:nvSpPr>
          <p:cNvPr id="21" name="Lefelé nyíl 20"/>
          <p:cNvSpPr/>
          <p:nvPr/>
        </p:nvSpPr>
        <p:spPr>
          <a:xfrm rot="2718365">
            <a:off x="3575844" y="3042444"/>
            <a:ext cx="215900" cy="1671638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" name="Ötágú csillag 21"/>
          <p:cNvSpPr/>
          <p:nvPr/>
        </p:nvSpPr>
        <p:spPr>
          <a:xfrm>
            <a:off x="8243888" y="1125538"/>
            <a:ext cx="431800" cy="431800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" name="Szövegdoboz 23"/>
          <p:cNvSpPr txBox="1"/>
          <p:nvPr/>
        </p:nvSpPr>
        <p:spPr>
          <a:xfrm>
            <a:off x="4356100" y="1844675"/>
            <a:ext cx="20161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Azonnali bejelentés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0" y="594995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800" i="1" dirty="0">
                <a:latin typeface="+mn-lt"/>
              </a:rPr>
              <a:t>Cél: a recipiensek és az élődonorok védelme 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5508625" y="2636838"/>
            <a:ext cx="1295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Értesítés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2339975" y="3141663"/>
            <a:ext cx="1295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Értesítés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5508625" y="3068638"/>
            <a:ext cx="1295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Értesítés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2339975" y="2708275"/>
            <a:ext cx="12954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Értesítés</a:t>
            </a:r>
          </a:p>
        </p:txBody>
      </p:sp>
      <p:sp>
        <p:nvSpPr>
          <p:cNvPr id="11290" name="Szövegdoboz 29"/>
          <p:cNvSpPr txBox="1">
            <a:spLocks noChangeArrowheads="1"/>
          </p:cNvSpPr>
          <p:nvPr/>
        </p:nvSpPr>
        <p:spPr bwMode="auto">
          <a:xfrm>
            <a:off x="3276600" y="4221163"/>
            <a:ext cx="1295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1600" i="1">
                <a:solidFill>
                  <a:schemeClr val="tx2"/>
                </a:solidFill>
                <a:latin typeface="Arial Narrow" pitchFamily="34" charset="0"/>
              </a:rPr>
              <a:t>Értesítés</a:t>
            </a:r>
          </a:p>
        </p:txBody>
      </p:sp>
      <p:sp>
        <p:nvSpPr>
          <p:cNvPr id="11291" name="Szövegdoboz 30"/>
          <p:cNvSpPr txBox="1">
            <a:spLocks noChangeArrowheads="1"/>
          </p:cNvSpPr>
          <p:nvPr/>
        </p:nvSpPr>
        <p:spPr bwMode="auto">
          <a:xfrm>
            <a:off x="4211638" y="3284538"/>
            <a:ext cx="18732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1100" i="1">
                <a:solidFill>
                  <a:srgbClr val="008000"/>
                </a:solidFill>
                <a:latin typeface="Arial Narrow" pitchFamily="34" charset="0"/>
              </a:rPr>
              <a:t>Gyors intézkedések </a:t>
            </a:r>
          </a:p>
          <a:p>
            <a:pPr eaLnBrk="1" hangingPunct="1"/>
            <a:r>
              <a:rPr lang="hu-HU" altLang="hu-HU" sz="1100" b="1" i="1">
                <a:solidFill>
                  <a:srgbClr val="008000"/>
                </a:solidFill>
                <a:latin typeface="Arial Narrow" pitchFamily="34" charset="0"/>
              </a:rPr>
              <a:t>Kivizsgálás </a:t>
            </a:r>
          </a:p>
          <a:p>
            <a:pPr eaLnBrk="1" hangingPunct="1"/>
            <a:r>
              <a:rPr lang="hu-HU" altLang="hu-HU" sz="1100" i="1">
                <a:solidFill>
                  <a:srgbClr val="008000"/>
                </a:solidFill>
                <a:latin typeface="Arial Narrow" pitchFamily="34" charset="0"/>
              </a:rPr>
              <a:t>Végső jelentés 3 hónapon belül  </a:t>
            </a:r>
          </a:p>
        </p:txBody>
      </p:sp>
      <p:sp>
        <p:nvSpPr>
          <p:cNvPr id="11292" name="Szövegdoboz 31"/>
          <p:cNvSpPr txBox="1">
            <a:spLocks noChangeArrowheads="1"/>
          </p:cNvSpPr>
          <p:nvPr/>
        </p:nvSpPr>
        <p:spPr bwMode="auto">
          <a:xfrm>
            <a:off x="6659563" y="3586623"/>
            <a:ext cx="12969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1200" i="1" dirty="0">
                <a:solidFill>
                  <a:srgbClr val="008000"/>
                </a:solidFill>
                <a:latin typeface="Arial Narrow" pitchFamily="34" charset="0"/>
              </a:rPr>
              <a:t>Nyilvántartás</a:t>
            </a:r>
          </a:p>
        </p:txBody>
      </p:sp>
      <p:sp>
        <p:nvSpPr>
          <p:cNvPr id="11293" name="Szövegdoboz 32"/>
          <p:cNvSpPr txBox="1">
            <a:spLocks noChangeArrowheads="1"/>
          </p:cNvSpPr>
          <p:nvPr/>
        </p:nvSpPr>
        <p:spPr bwMode="auto">
          <a:xfrm>
            <a:off x="6621309" y="2384425"/>
            <a:ext cx="1665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hu-HU" altLang="hu-HU" sz="1200" b="1" i="1" dirty="0">
                <a:solidFill>
                  <a:srgbClr val="008000"/>
                </a:solidFill>
                <a:latin typeface="Arial Narrow" pitchFamily="34" charset="0"/>
              </a:rPr>
              <a:t>Minőségügyi </a:t>
            </a:r>
            <a:r>
              <a:rPr lang="hu-HU" altLang="hu-HU" sz="1200" b="1" i="1" dirty="0" err="1">
                <a:solidFill>
                  <a:srgbClr val="008000"/>
                </a:solidFill>
                <a:latin typeface="Arial Narrow" pitchFamily="34" charset="0"/>
              </a:rPr>
              <a:t>szakfőorvos</a:t>
            </a:r>
            <a:r>
              <a:rPr lang="hu-HU" altLang="hu-HU" sz="1200" b="1" i="1" dirty="0">
                <a:solidFill>
                  <a:srgbClr val="008000"/>
                </a:solidFill>
                <a:latin typeface="Arial Narrow" pitchFamily="34" charset="0"/>
              </a:rPr>
              <a:t> bevonása </a:t>
            </a:r>
          </a:p>
        </p:txBody>
      </p:sp>
      <p:sp>
        <p:nvSpPr>
          <p:cNvPr id="11294" name="Rectangle 5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hu-H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295" name="Szövegdoboz 14"/>
          <p:cNvSpPr txBox="1">
            <a:spLocks noChangeArrowheads="1"/>
          </p:cNvSpPr>
          <p:nvPr/>
        </p:nvSpPr>
        <p:spPr bwMode="auto">
          <a:xfrm>
            <a:off x="5903913" y="6453188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hu-HU" altLang="hu-HU" sz="2000">
                <a:solidFill>
                  <a:schemeClr val="bg1"/>
                </a:solidFill>
              </a:rPr>
              <a:t>www.ovsz.hu/szervdonacio </a:t>
            </a:r>
          </a:p>
        </p:txBody>
      </p:sp>
      <p:pic>
        <p:nvPicPr>
          <p:cNvPr id="11296" name="Kép 11" descr="szerv logo magy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8425"/>
            <a:ext cx="20542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5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2" cy="614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Köszönöm a megtisztelő figyelmet!</a:t>
            </a:r>
            <a:endParaRPr lang="hu-HU" b="1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hu-H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Kép 9" descr="szerv logo magy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188"/>
            <a:ext cx="20304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5903913" y="6453188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hu-HU" altLang="hu-HU" sz="2000">
                <a:solidFill>
                  <a:prstClr val="white"/>
                </a:solidFill>
              </a:rPr>
              <a:t>www.ovsz.hu/szervdonacio </a:t>
            </a:r>
          </a:p>
        </p:txBody>
      </p:sp>
    </p:spTree>
    <p:extLst>
      <p:ext uri="{BB962C8B-B14F-4D97-AF65-F5344CB8AC3E}">
        <p14:creationId xmlns:p14="http://schemas.microsoft.com/office/powerpoint/2010/main" val="843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Ki lehet recipiens?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 smtClean="0"/>
              <a:t>Ki lehet recipiens? </a:t>
            </a:r>
            <a:r>
              <a:rPr lang="hu-HU" dirty="0" smtClean="0"/>
              <a:t>– Végstádiumú szervelégtelenségben szenvedő betegek (vese, máj, szív, tüdő, </a:t>
            </a:r>
            <a:r>
              <a:rPr lang="hu-HU" dirty="0" err="1" smtClean="0"/>
              <a:t>pancreas</a:t>
            </a:r>
            <a:r>
              <a:rPr lang="hu-HU" dirty="0"/>
              <a:t>)</a:t>
            </a:r>
            <a:endParaRPr lang="hu-HU" dirty="0" smtClean="0"/>
          </a:p>
          <a:p>
            <a:r>
              <a:rPr lang="hu-HU" b="1" dirty="0" smtClean="0"/>
              <a:t>Ki indikálja a várólistára való felvételt? </a:t>
            </a:r>
            <a:r>
              <a:rPr lang="hu-HU" dirty="0" smtClean="0"/>
              <a:t>–  Kezelő orvos</a:t>
            </a:r>
          </a:p>
          <a:p>
            <a:r>
              <a:rPr lang="hu-HU" b="1" dirty="0" smtClean="0"/>
              <a:t>Ki dönti el, hogy ki kerülhet listára? </a:t>
            </a:r>
            <a:r>
              <a:rPr lang="hu-HU" dirty="0" smtClean="0"/>
              <a:t>–  Transzplantációs bizottságok</a:t>
            </a:r>
          </a:p>
          <a:p>
            <a:r>
              <a:rPr lang="hu-HU" b="1" dirty="0" smtClean="0"/>
              <a:t>Ki végzi a szerv allokációt? </a:t>
            </a:r>
            <a:r>
              <a:rPr lang="hu-HU" dirty="0" smtClean="0"/>
              <a:t>– </a:t>
            </a:r>
            <a:r>
              <a:rPr lang="hu-HU" dirty="0" err="1" smtClean="0"/>
              <a:t>Eurotransplant</a:t>
            </a:r>
            <a:r>
              <a:rPr lang="hu-HU" dirty="0" smtClean="0"/>
              <a:t> + </a:t>
            </a:r>
            <a:r>
              <a:rPr lang="hu-HU" dirty="0" err="1" smtClean="0"/>
              <a:t>Tx</a:t>
            </a:r>
            <a:r>
              <a:rPr lang="hu-HU" dirty="0" smtClean="0"/>
              <a:t> centrum</a:t>
            </a:r>
          </a:p>
          <a:p>
            <a:endParaRPr lang="hu-HU" dirty="0" smtClean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hu-H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" name="Kép 9" descr="szerv logo magy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188"/>
            <a:ext cx="20304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5903913" y="6453188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hu-HU" altLang="hu-HU" sz="2000">
                <a:solidFill>
                  <a:prstClr val="white"/>
                </a:solidFill>
              </a:rPr>
              <a:t>www.ovsz.hu/szervdonacio </a:t>
            </a:r>
          </a:p>
        </p:txBody>
      </p:sp>
    </p:spTree>
    <p:extLst>
      <p:ext uri="{BB962C8B-B14F-4D97-AF65-F5344CB8AC3E}">
        <p14:creationId xmlns:p14="http://schemas.microsoft.com/office/powerpoint/2010/main" val="37074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922" y="4907695"/>
            <a:ext cx="1304102" cy="134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2245" y="-1063"/>
            <a:ext cx="8229600" cy="1143000"/>
          </a:xfrm>
        </p:spPr>
        <p:txBody>
          <a:bodyPr/>
          <a:lstStyle/>
          <a:p>
            <a:r>
              <a:rPr lang="hu-HU" b="1" dirty="0" smtClean="0"/>
              <a:t>Várólistára helyezés menete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41937"/>
            <a:ext cx="8229600" cy="5306489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Labor vizsgálatok </a:t>
            </a:r>
          </a:p>
          <a:p>
            <a:r>
              <a:rPr lang="hu-HU" dirty="0" smtClean="0"/>
              <a:t>Képalkotó vizsgálatok: </a:t>
            </a:r>
            <a:r>
              <a:rPr lang="hu-HU" dirty="0" err="1" smtClean="0"/>
              <a:t>mrtg</a:t>
            </a:r>
            <a:r>
              <a:rPr lang="hu-HU" dirty="0" smtClean="0"/>
              <a:t>, natív hasi </a:t>
            </a:r>
            <a:r>
              <a:rPr lang="hu-HU" dirty="0" err="1" smtClean="0"/>
              <a:t>rtg</a:t>
            </a:r>
            <a:r>
              <a:rPr lang="hu-HU" dirty="0" smtClean="0"/>
              <a:t>, 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</a:t>
            </a:r>
            <a:r>
              <a:rPr lang="hu-HU" dirty="0" err="1" smtClean="0"/>
              <a:t>sz.sz</a:t>
            </a:r>
            <a:r>
              <a:rPr lang="hu-HU" dirty="0" smtClean="0"/>
              <a:t>. hasi UH, </a:t>
            </a:r>
            <a:r>
              <a:rPr lang="hu-HU" dirty="0" err="1" smtClean="0"/>
              <a:t>carotis</a:t>
            </a:r>
            <a:r>
              <a:rPr lang="hu-HU" dirty="0" smtClean="0"/>
              <a:t> doppler, CT, </a:t>
            </a:r>
            <a:r>
              <a:rPr lang="hu-HU" dirty="0" err="1" smtClean="0"/>
              <a:t>echo</a:t>
            </a:r>
            <a:r>
              <a:rPr lang="hu-HU" dirty="0" smtClean="0"/>
              <a:t> </a:t>
            </a:r>
          </a:p>
          <a:p>
            <a:pPr marL="0" indent="0">
              <a:buNone/>
            </a:pPr>
            <a:r>
              <a:rPr lang="hu-HU" dirty="0"/>
              <a:t>Szükség szerint kis </a:t>
            </a:r>
            <a:r>
              <a:rPr lang="hu-HU" dirty="0" err="1"/>
              <a:t>klinikumi</a:t>
            </a:r>
            <a:r>
              <a:rPr lang="hu-HU" dirty="0"/>
              <a:t> konzíliumok megszervezése.</a:t>
            </a:r>
          </a:p>
          <a:p>
            <a:pPr marL="0" indent="0">
              <a:buNone/>
            </a:pPr>
            <a:r>
              <a:rPr lang="hu-HU" dirty="0"/>
              <a:t>Az elkészült vizsgálatok eredményeit és a beteg által hozott korábbi leleteket kiértékeli az aneszteziológus, sebész és a belgyógyász együttesen – aktuális státusz alapján</a:t>
            </a:r>
          </a:p>
          <a:p>
            <a:pPr marL="0" indent="0">
              <a:buNone/>
            </a:pPr>
            <a:r>
              <a:rPr lang="hu-HU" dirty="0"/>
              <a:t> –felméri a műtéti kockázatot </a:t>
            </a:r>
          </a:p>
          <a:p>
            <a:pPr marL="0" indent="0">
              <a:buNone/>
            </a:pPr>
            <a:r>
              <a:rPr lang="hu-HU" dirty="0"/>
              <a:t>(egészség nyereség /műtéti kockázat</a:t>
            </a:r>
            <a:r>
              <a:rPr lang="hu-HU" dirty="0" smtClean="0"/>
              <a:t>) </a:t>
            </a:r>
          </a:p>
          <a:p>
            <a:r>
              <a:rPr lang="hu-HU" b="1" dirty="0" smtClean="0"/>
              <a:t>Várólista bizottság </a:t>
            </a:r>
          </a:p>
          <a:p>
            <a:r>
              <a:rPr lang="hu-HU" dirty="0"/>
              <a:t>Immunológiai kivizsgálás (HLA, PRA, stb</a:t>
            </a:r>
            <a:r>
              <a:rPr lang="hu-HU" dirty="0" smtClean="0"/>
              <a:t>.)</a:t>
            </a:r>
          </a:p>
          <a:p>
            <a:r>
              <a:rPr lang="hu-HU" dirty="0" smtClean="0"/>
              <a:t>Beleegyező nyilatkozat (GDPR) </a:t>
            </a:r>
          </a:p>
          <a:p>
            <a:r>
              <a:rPr lang="hu-HU" dirty="0" smtClean="0"/>
              <a:t>Regisztráció (NRA kód, ET szám) – honlapon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60" y="901920"/>
            <a:ext cx="2160240" cy="135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hu-H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" name="Kép 9" descr="szerv logo magy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188"/>
            <a:ext cx="20304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5903913" y="6453188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hu-HU" altLang="hu-HU" sz="2000">
                <a:solidFill>
                  <a:prstClr val="white"/>
                </a:solidFill>
              </a:rPr>
              <a:t>www.ovsz.hu/szervdonacio </a:t>
            </a:r>
          </a:p>
        </p:txBody>
      </p:sp>
    </p:spTree>
    <p:extLst>
      <p:ext uri="{BB962C8B-B14F-4D97-AF65-F5344CB8AC3E}">
        <p14:creationId xmlns:p14="http://schemas.microsoft.com/office/powerpoint/2010/main" val="78901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Mi történik szervfelajánláskor?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dirty="0" err="1" smtClean="0"/>
              <a:t>Eurotransplant</a:t>
            </a:r>
            <a:r>
              <a:rPr lang="hu-HU" dirty="0" smtClean="0"/>
              <a:t>  felajánlja a magyar centrumnak – magyar betegnek a szervet az országos koordinátoron keresztül.</a:t>
            </a:r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 err="1" smtClean="0"/>
              <a:t>Eurotransplant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Országos koordinátor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</a:t>
            </a:r>
            <a:r>
              <a:rPr lang="hu-HU" b="1" dirty="0" smtClean="0"/>
              <a:t>Klinikai centrum </a:t>
            </a:r>
            <a:r>
              <a:rPr lang="hu-HU" b="1" dirty="0" smtClean="0"/>
              <a:t>koordinátor</a:t>
            </a:r>
            <a:endParaRPr lang="hu-H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6343250" cy="219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hu-H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Kép 9" descr="szerv logo magy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188"/>
            <a:ext cx="20304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5903913" y="6453188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hu-HU" altLang="hu-HU" sz="2000">
                <a:solidFill>
                  <a:prstClr val="white"/>
                </a:solidFill>
              </a:rPr>
              <a:t>www.ovsz.hu/szervdonacio </a:t>
            </a:r>
          </a:p>
        </p:txBody>
      </p:sp>
    </p:spTree>
    <p:extLst>
      <p:ext uri="{BB962C8B-B14F-4D97-AF65-F5344CB8AC3E}">
        <p14:creationId xmlns:p14="http://schemas.microsoft.com/office/powerpoint/2010/main" val="29597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97" y="5112420"/>
            <a:ext cx="1789994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2"/>
          <a:stretch/>
        </p:blipFill>
        <p:spPr bwMode="auto">
          <a:xfrm>
            <a:off x="0" y="5229200"/>
            <a:ext cx="1475655" cy="12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3949" y="77646"/>
            <a:ext cx="8229600" cy="1143000"/>
          </a:xfrm>
        </p:spPr>
        <p:txBody>
          <a:bodyPr/>
          <a:lstStyle/>
          <a:p>
            <a:r>
              <a:rPr lang="hu-HU" b="1" dirty="0" smtClean="0"/>
              <a:t>Centrum koordinátor feladatai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46420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hu-HU" sz="2800" dirty="0" smtClean="0"/>
              <a:t>Ügyeletes sebész értesítése, aki a szervalkalmasságot megítéli – individualizált döntést hoz betegre vonatkozóan </a:t>
            </a:r>
          </a:p>
          <a:p>
            <a:pPr marL="514350" indent="-514350">
              <a:buAutoNum type="arabicPeriod"/>
            </a:pPr>
            <a:r>
              <a:rPr lang="hu-HU" sz="2800" dirty="0" smtClean="0"/>
              <a:t>Fogadási szándék esetén egyeztetés </a:t>
            </a:r>
            <a:r>
              <a:rPr lang="hu-HU" sz="2800" dirty="0" err="1" smtClean="0"/>
              <a:t>Immungenetikai</a:t>
            </a:r>
            <a:r>
              <a:rPr lang="hu-HU" sz="2800" dirty="0" smtClean="0"/>
              <a:t> laboratórium diplomásával (HLA, kizárandó antigén)</a:t>
            </a:r>
          </a:p>
          <a:p>
            <a:pPr marL="514350" indent="-514350">
              <a:buAutoNum type="arabicPeriod"/>
            </a:pPr>
            <a:r>
              <a:rPr lang="hu-HU" sz="2800" dirty="0" smtClean="0"/>
              <a:t>Dialízis állomástól/kezelőorvostól beteg alkalmasság lekérdezése (vese felajánlás esetén)</a:t>
            </a:r>
          </a:p>
          <a:p>
            <a:pPr marL="514350" indent="-514350">
              <a:buAutoNum type="arabicPeriod"/>
            </a:pPr>
            <a:r>
              <a:rPr lang="hu-HU" sz="2800" dirty="0" smtClean="0"/>
              <a:t>Beteg értesítése, aktuális állapot lekérdezése</a:t>
            </a:r>
          </a:p>
          <a:p>
            <a:pPr marL="514350" indent="-514350">
              <a:buAutoNum type="arabicPeriod"/>
            </a:pPr>
            <a:r>
              <a:rPr lang="hu-HU" sz="2800" dirty="0" smtClean="0"/>
              <a:t>Recipiens behívása – </a:t>
            </a:r>
            <a:r>
              <a:rPr lang="hu-HU" sz="2800" dirty="0" err="1" smtClean="0"/>
              <a:t>OMSz</a:t>
            </a:r>
            <a:r>
              <a:rPr lang="hu-HU" sz="2800" dirty="0" smtClean="0"/>
              <a:t> azonnali szállítás</a:t>
            </a:r>
          </a:p>
          <a:p>
            <a:pPr marL="514350" indent="-514350">
              <a:buAutoNum type="arabicPeriod"/>
            </a:pPr>
            <a:endParaRPr lang="hu-HU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hu-H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" name="Kép 9" descr="szerv logo magy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188"/>
            <a:ext cx="20304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5903913" y="6453188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hu-HU" altLang="hu-HU" sz="2000">
                <a:solidFill>
                  <a:prstClr val="white"/>
                </a:solidFill>
              </a:rPr>
              <a:t>www.ovsz.hu/szervdonacio </a:t>
            </a:r>
          </a:p>
        </p:txBody>
      </p:sp>
    </p:spTree>
    <p:extLst>
      <p:ext uri="{BB962C8B-B14F-4D97-AF65-F5344CB8AC3E}">
        <p14:creationId xmlns:p14="http://schemas.microsoft.com/office/powerpoint/2010/main" val="26114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92401"/>
            <a:ext cx="1304102" cy="134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6379"/>
            <a:ext cx="8229600" cy="1143000"/>
          </a:xfrm>
        </p:spPr>
        <p:txBody>
          <a:bodyPr/>
          <a:lstStyle/>
          <a:p>
            <a:r>
              <a:rPr lang="hu-HU" b="1" dirty="0" smtClean="0"/>
              <a:t>Recipiens kivizsgálás menete 1.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5455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b="1" dirty="0" smtClean="0"/>
              <a:t>Minden szervátültetés akut műtétnek minősül</a:t>
            </a:r>
          </a:p>
          <a:p>
            <a:r>
              <a:rPr lang="hu-HU" smtClean="0"/>
              <a:t>Osztályos </a:t>
            </a:r>
            <a:r>
              <a:rPr lang="hu-HU" dirty="0" smtClean="0"/>
              <a:t>felvétel</a:t>
            </a:r>
          </a:p>
          <a:p>
            <a:r>
              <a:rPr lang="hu-HU" dirty="0" smtClean="0"/>
              <a:t>Labor vizsgálatok (vércsoport, nagy rutin, vérválasztás, vírus, sz. sz. hormonpanel, keresztpróba)</a:t>
            </a:r>
          </a:p>
          <a:p>
            <a:r>
              <a:rPr lang="hu-HU" dirty="0" smtClean="0"/>
              <a:t>Képalkotó vizsgálatok: </a:t>
            </a:r>
            <a:r>
              <a:rPr lang="hu-HU" dirty="0" err="1" smtClean="0"/>
              <a:t>mrtg</a:t>
            </a:r>
            <a:r>
              <a:rPr lang="hu-HU" dirty="0" smtClean="0"/>
              <a:t>, natív hasi </a:t>
            </a:r>
            <a:r>
              <a:rPr lang="hu-HU" dirty="0" err="1" smtClean="0"/>
              <a:t>rtg</a:t>
            </a:r>
            <a:r>
              <a:rPr lang="hu-HU" dirty="0" smtClean="0"/>
              <a:t>, </a:t>
            </a:r>
            <a:r>
              <a:rPr lang="hu-HU" dirty="0" err="1" smtClean="0"/>
              <a:t>sz.sz</a:t>
            </a:r>
            <a:r>
              <a:rPr lang="hu-HU" dirty="0" smtClean="0"/>
              <a:t>. hasi UH, </a:t>
            </a:r>
            <a:r>
              <a:rPr lang="hu-HU" dirty="0" err="1" smtClean="0"/>
              <a:t>carotis</a:t>
            </a:r>
            <a:r>
              <a:rPr lang="hu-HU" dirty="0" smtClean="0"/>
              <a:t> doppler, CT, </a:t>
            </a:r>
            <a:r>
              <a:rPr lang="hu-HU" dirty="0" err="1" smtClean="0"/>
              <a:t>echo</a:t>
            </a:r>
            <a:endParaRPr lang="hu-HU" dirty="0" smtClean="0"/>
          </a:p>
          <a:p>
            <a:r>
              <a:rPr lang="hu-HU" dirty="0" smtClean="0"/>
              <a:t>Bakteriológiai vizsgálatok: CAPD folyadék, orr, torok, hüvely váladék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618" y="5507850"/>
            <a:ext cx="2160240" cy="135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hu-H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" name="Kép 9" descr="szerv logo magy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188"/>
            <a:ext cx="20304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5903913" y="6453188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hu-HU" altLang="hu-HU" sz="2000">
                <a:solidFill>
                  <a:prstClr val="white"/>
                </a:solidFill>
              </a:rPr>
              <a:t>www.ovsz.hu/szervdonacio </a:t>
            </a:r>
          </a:p>
        </p:txBody>
      </p:sp>
    </p:spTree>
    <p:extLst>
      <p:ext uri="{BB962C8B-B14F-4D97-AF65-F5344CB8AC3E}">
        <p14:creationId xmlns:p14="http://schemas.microsoft.com/office/powerpoint/2010/main" val="42322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845044"/>
            <a:ext cx="1755506" cy="257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Recipiens kivizsgálás menete 2.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Szükség szerint </a:t>
            </a:r>
            <a:r>
              <a:rPr lang="hu-HU" dirty="0" err="1" smtClean="0"/>
              <a:t>kisklinikumi</a:t>
            </a:r>
            <a:r>
              <a:rPr lang="hu-HU" dirty="0" smtClean="0"/>
              <a:t> konzíliumok megszervezése.</a:t>
            </a:r>
          </a:p>
          <a:p>
            <a:pPr marL="0" indent="0">
              <a:buNone/>
            </a:pPr>
            <a:r>
              <a:rPr lang="hu-HU" dirty="0" smtClean="0"/>
              <a:t>Az elkészült vizsgálatok eredményeit és a beteg által hozott korábbi leleteket kiértékeli az aneszteziológus, sebész és a belgyógyász együttesen – aktuális státusz alapján</a:t>
            </a:r>
          </a:p>
          <a:p>
            <a:pPr marL="0" indent="0">
              <a:buNone/>
            </a:pPr>
            <a:r>
              <a:rPr lang="hu-HU" dirty="0" smtClean="0"/>
              <a:t> –felméri a műtéti kockázatot </a:t>
            </a:r>
          </a:p>
          <a:p>
            <a:pPr marL="0" indent="0">
              <a:buNone/>
            </a:pPr>
            <a:r>
              <a:rPr lang="hu-HU" dirty="0" smtClean="0"/>
              <a:t>(egészség nyereség /műtéti kockázat)</a:t>
            </a:r>
          </a:p>
          <a:p>
            <a:pPr marL="0" indent="0">
              <a:buNone/>
            </a:pPr>
            <a:endParaRPr lang="hu-HU" dirty="0" smtClean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hu-H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Kép 9" descr="szerv logo magy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188"/>
            <a:ext cx="20304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5903913" y="6453188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hu-HU" altLang="hu-HU" sz="2000">
                <a:solidFill>
                  <a:prstClr val="white"/>
                </a:solidFill>
              </a:rPr>
              <a:t>www.ovsz.hu/szervdonacio </a:t>
            </a:r>
          </a:p>
        </p:txBody>
      </p:sp>
    </p:spTree>
    <p:extLst>
      <p:ext uri="{BB962C8B-B14F-4D97-AF65-F5344CB8AC3E}">
        <p14:creationId xmlns:p14="http://schemas.microsoft.com/office/powerpoint/2010/main" val="9087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86" y="1248496"/>
            <a:ext cx="54006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Szervek fogadása- előkészítése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Szerv átvétele a </a:t>
            </a:r>
            <a:r>
              <a:rPr lang="hu-HU" dirty="0" err="1" smtClean="0"/>
              <a:t>OVSz</a:t>
            </a:r>
            <a:r>
              <a:rPr lang="hu-HU" dirty="0" smtClean="0"/>
              <a:t> gépkocsi vezetőjétől vagy szervkivételi koordinátortól</a:t>
            </a:r>
          </a:p>
          <a:p>
            <a:r>
              <a:rPr lang="hu-HU" dirty="0" smtClean="0"/>
              <a:t>Szerv beültetésig való biztonságos tárolása</a:t>
            </a:r>
          </a:p>
          <a:p>
            <a:r>
              <a:rPr lang="hu-HU" dirty="0" smtClean="0"/>
              <a:t>Asszisztálás a </a:t>
            </a:r>
            <a:r>
              <a:rPr lang="hu-HU" dirty="0" err="1" smtClean="0"/>
              <a:t>reperfúziónál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műtőben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hu-H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" name="Kép 9" descr="szerv logo magy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188"/>
            <a:ext cx="20304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5903913" y="6453188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hu-HU" altLang="hu-HU" sz="2000">
                <a:solidFill>
                  <a:prstClr val="white"/>
                </a:solidFill>
              </a:rPr>
              <a:t>www.ovsz.hu/szervdonacio </a:t>
            </a:r>
          </a:p>
        </p:txBody>
      </p:sp>
    </p:spTree>
    <p:extLst>
      <p:ext uri="{BB962C8B-B14F-4D97-AF65-F5344CB8AC3E}">
        <p14:creationId xmlns:p14="http://schemas.microsoft.com/office/powerpoint/2010/main" val="19627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Transzplantációk dokumentációja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Eurotransplant</a:t>
            </a:r>
            <a:r>
              <a:rPr lang="hu-HU" dirty="0" smtClean="0"/>
              <a:t> </a:t>
            </a:r>
          </a:p>
          <a:p>
            <a:pPr marL="0" indent="0">
              <a:buNone/>
            </a:pP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Nemzeti Szervdonációs Regiszter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/>
              <a:t>C</a:t>
            </a:r>
            <a:r>
              <a:rPr lang="hu-HU" dirty="0" smtClean="0"/>
              <a:t>entrum egyéni dokumentációja </a:t>
            </a:r>
            <a:endParaRPr lang="hu-H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71" b="72606"/>
          <a:stretch/>
        </p:blipFill>
        <p:spPr bwMode="auto">
          <a:xfrm>
            <a:off x="971600" y="2204864"/>
            <a:ext cx="5270798" cy="112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hu-H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" name="Kép 9" descr="szerv logo magy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188"/>
            <a:ext cx="20304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>
            <a:spLocks noChangeArrowheads="1"/>
          </p:cNvSpPr>
          <p:nvPr/>
        </p:nvSpPr>
        <p:spPr bwMode="auto">
          <a:xfrm>
            <a:off x="5903913" y="6453188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hu-HU" altLang="hu-HU" sz="2000">
                <a:solidFill>
                  <a:prstClr val="white"/>
                </a:solidFill>
              </a:rPr>
              <a:t>www.ovsz.hu/szervdonacio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71234"/>
            <a:ext cx="6672833" cy="135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6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763</Words>
  <Application>Microsoft Office PowerPoint</Application>
  <PresentationFormat>Diavetítés a képernyőre (4:3 oldalarány)</PresentationFormat>
  <Paragraphs>120</Paragraphs>
  <Slides>14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Wingdings</vt:lpstr>
      <vt:lpstr>Office-téma</vt:lpstr>
      <vt:lpstr>Recipiens koordináció </vt:lpstr>
      <vt:lpstr>Ki lehet recipiens?</vt:lpstr>
      <vt:lpstr>Várólistára helyezés menete</vt:lpstr>
      <vt:lpstr>Mi történik szervfelajánláskor?</vt:lpstr>
      <vt:lpstr>Centrum koordinátor feladatai</vt:lpstr>
      <vt:lpstr>Recipiens kivizsgálás menete 1.</vt:lpstr>
      <vt:lpstr>Recipiens kivizsgálás menete 2.</vt:lpstr>
      <vt:lpstr>Szervek fogadása- előkészítése</vt:lpstr>
      <vt:lpstr>Transzplantációk dokumentációja</vt:lpstr>
      <vt:lpstr>Fogalommeghatározások </vt:lpstr>
      <vt:lpstr>EU irányelvek magyarországi implementációja</vt:lpstr>
      <vt:lpstr>Hazai jogszabályok</vt:lpstr>
      <vt:lpstr>SAE/R folyamat menedzsment</vt:lpstr>
      <vt:lpstr>Köszönöm a megtisztelő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Recipiens koordináció</dc:title>
  <dc:creator>mezoa</dc:creator>
  <cp:lastModifiedBy>Microsoft-fiók</cp:lastModifiedBy>
  <cp:revision>49</cp:revision>
  <cp:lastPrinted>2016-11-29T09:47:03Z</cp:lastPrinted>
  <dcterms:created xsi:type="dcterms:W3CDTF">2016-11-28T12:44:01Z</dcterms:created>
  <dcterms:modified xsi:type="dcterms:W3CDTF">2022-11-09T14:01:36Z</dcterms:modified>
</cp:coreProperties>
</file>